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30"/>
  </p:notesMasterIdLst>
  <p:handoutMasterIdLst>
    <p:handoutMasterId r:id="rId31"/>
  </p:handoutMasterIdLst>
  <p:sldIdLst>
    <p:sldId id="302" r:id="rId2"/>
    <p:sldId id="258" r:id="rId3"/>
    <p:sldId id="399" r:id="rId4"/>
    <p:sldId id="584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8" r:id="rId26"/>
    <p:sldId id="605" r:id="rId27"/>
    <p:sldId id="606" r:id="rId28"/>
    <p:sldId id="330" r:id="rId29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>
        <p:scale>
          <a:sx n="100" d="100"/>
          <a:sy n="100" d="100"/>
        </p:scale>
        <p:origin x="-2124" y="-324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/28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</a:pPr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marL="534988" lvl="1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FF0000"/>
              </a:buClr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marL="717550" lvl="2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marL="982663" lvl="4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 smtClean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  <a:tab pos="1698625" algn="l"/>
        </a:tabLst>
        <a:defRPr lang="en-US" altLang="ko-KR" sz="21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tabLst>
          <a:tab pos="269875" algn="l"/>
          <a:tab pos="1698625" algn="l"/>
        </a:tabLst>
        <a:defRPr lang="en-US" altLang="ko-KR" sz="18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87438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tabLst>
          <a:tab pos="269875" algn="l"/>
          <a:tab pos="1698625" algn="l"/>
        </a:tabLst>
        <a:defRPr lang="ko-KR" altLang="en-US" sz="16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웹 디자인 레이아웃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11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그리드는</a:t>
            </a:r>
            <a:r>
              <a:rPr lang="ko-KR" altLang="en-US" dirty="0" smtClean="0"/>
              <a:t> 큰 </a:t>
            </a:r>
            <a:r>
              <a:rPr lang="ko-KR" altLang="en-US" dirty="0" err="1" smtClean="0"/>
              <a:t>콘텐츠에서</a:t>
            </a:r>
            <a:r>
              <a:rPr lang="ko-KR" altLang="en-US" dirty="0" smtClean="0"/>
              <a:t> 작은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중심으로</a:t>
            </a:r>
            <a:endParaRPr lang="en-US" altLang="ko-KR" dirty="0" smtClean="0"/>
          </a:p>
          <a:p>
            <a:pPr lvl="3"/>
            <a:r>
              <a:rPr lang="ko-KR" altLang="en-US" dirty="0"/>
              <a:t>핵심 콘텐츠는 눈에 잘 띄어야 하며</a:t>
            </a:r>
            <a:r>
              <a:rPr lang="en-US" altLang="ko-KR" dirty="0"/>
              <a:t>, </a:t>
            </a:r>
            <a:r>
              <a:rPr lang="ko-KR" altLang="en-US" dirty="0"/>
              <a:t>좀더 넓은 공간에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3"/>
            <a:r>
              <a:rPr lang="ko-KR" altLang="en-US" dirty="0"/>
              <a:t>핵심 </a:t>
            </a:r>
            <a:r>
              <a:rPr lang="ko-KR" altLang="en-US" dirty="0" err="1"/>
              <a:t>콘텐츠</a:t>
            </a:r>
            <a:r>
              <a:rPr lang="ko-KR" altLang="en-US" dirty="0"/>
              <a:t> 영역은 다른 부분에 비해 상대적으로 커지고</a:t>
            </a:r>
            <a:r>
              <a:rPr lang="en-US" altLang="ko-KR" dirty="0"/>
              <a:t>, </a:t>
            </a:r>
            <a:r>
              <a:rPr lang="ko-KR" altLang="en-US" dirty="0"/>
              <a:t>웹 사이트의 상단 부분을 </a:t>
            </a:r>
            <a:r>
              <a:rPr lang="ko-KR" altLang="en-US" dirty="0" smtClean="0"/>
              <a:t>차지하게 됨</a:t>
            </a:r>
            <a:r>
              <a:rPr lang="en-US" altLang="ko-KR" dirty="0" smtClean="0"/>
              <a:t>. </a:t>
            </a:r>
            <a:r>
              <a:rPr lang="ko-KR" altLang="en-US" dirty="0"/>
              <a:t>핵심 </a:t>
            </a:r>
            <a:r>
              <a:rPr lang="ko-KR" altLang="en-US" dirty="0" err="1"/>
              <a:t>콘텐츠를</a:t>
            </a:r>
            <a:r>
              <a:rPr lang="ko-KR" altLang="en-US" dirty="0"/>
              <a:t> 배치했다면 이제 나머지 </a:t>
            </a:r>
            <a:r>
              <a:rPr lang="ko-KR" altLang="en-US" dirty="0" err="1"/>
              <a:t>콘텐츠를</a:t>
            </a:r>
            <a:r>
              <a:rPr lang="ko-KR" altLang="en-US" dirty="0"/>
              <a:t> </a:t>
            </a:r>
            <a:r>
              <a:rPr lang="ko-KR" altLang="en-US" dirty="0" smtClean="0"/>
              <a:t>붙여나감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11-4] </a:t>
            </a:r>
            <a:r>
              <a:rPr lang="ko-KR" altLang="en-US" dirty="0"/>
              <a:t>콘텐츠의 </a:t>
            </a:r>
            <a:r>
              <a:rPr lang="ko-KR" altLang="en-US" dirty="0" err="1"/>
              <a:t>크기순으로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효율적인 </a:t>
            </a:r>
            <a:r>
              <a:rPr lang="ko-KR" altLang="en-US" dirty="0"/>
              <a:t>레이아웃을 설계한 웹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3"/>
            <a:r>
              <a:rPr lang="en-US" altLang="ko-KR" dirty="0"/>
              <a:t>Hmall</a:t>
            </a:r>
            <a:r>
              <a:rPr lang="ko-KR" altLang="en-US" dirty="0"/>
              <a:t>의 </a:t>
            </a:r>
            <a:r>
              <a:rPr lang="ko-KR" altLang="en-US" dirty="0" err="1"/>
              <a:t>메일링</a:t>
            </a:r>
            <a:r>
              <a:rPr lang="ko-KR" altLang="en-US" dirty="0"/>
              <a:t>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4"/>
            <a:r>
              <a:rPr lang="ko-KR" altLang="en-US" dirty="0"/>
              <a:t>큰 </a:t>
            </a:r>
            <a:r>
              <a:rPr lang="ko-KR" altLang="en-US" dirty="0" err="1"/>
              <a:t>콘텐츠를</a:t>
            </a:r>
            <a:r>
              <a:rPr lang="ko-KR" altLang="en-US" dirty="0"/>
              <a:t> 중심으로 작은 </a:t>
            </a:r>
            <a:r>
              <a:rPr lang="ko-KR" altLang="en-US" dirty="0" err="1"/>
              <a:t>콘텐츠를</a:t>
            </a:r>
            <a:r>
              <a:rPr lang="ko-KR" altLang="en-US" dirty="0"/>
              <a:t> </a:t>
            </a:r>
            <a:r>
              <a:rPr lang="ko-KR" altLang="en-US" dirty="0" smtClean="0"/>
              <a:t>붙여나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가면서 </a:t>
            </a:r>
            <a:r>
              <a:rPr lang="ko-KR" altLang="en-US" dirty="0"/>
              <a:t>구성한 </a:t>
            </a:r>
            <a:r>
              <a:rPr lang="ko-KR" altLang="en-US" dirty="0" smtClean="0"/>
              <a:t>쇼핑몰 레이아웃이다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쇼핑몰의 상단 영역을 차지하는 </a:t>
            </a:r>
            <a:r>
              <a:rPr lang="ko-KR" altLang="en-US" dirty="0" smtClean="0"/>
              <a:t>것은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이벤트나 </a:t>
            </a:r>
            <a:r>
              <a:rPr lang="ko-KR" altLang="en-US" dirty="0"/>
              <a:t>기획 상품이다</a:t>
            </a:r>
            <a:r>
              <a:rPr lang="en-US" altLang="ko-KR" dirty="0"/>
              <a:t>. </a:t>
            </a:r>
            <a:r>
              <a:rPr lang="ko-KR" altLang="en-US" dirty="0"/>
              <a:t>그 아래 부분을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보면 </a:t>
            </a:r>
            <a:r>
              <a:rPr lang="ko-KR" altLang="en-US" dirty="0"/>
              <a:t>모두 상단보다 </a:t>
            </a:r>
            <a:r>
              <a:rPr lang="ko-KR" altLang="en-US" dirty="0" smtClean="0"/>
              <a:t>작은 </a:t>
            </a:r>
            <a:r>
              <a:rPr lang="ko-KR" altLang="en-US" dirty="0"/>
              <a:t>영역을 차지하고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있음을 </a:t>
            </a:r>
            <a:r>
              <a:rPr lang="ko-KR" altLang="en-US" dirty="0"/>
              <a:t>알 수 있다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</p:txBody>
      </p:sp>
      <p:pic>
        <p:nvPicPr>
          <p:cNvPr id="4098" name="Picture 2" descr="C:\Users\Hiya\Desktop\Task\001_한빛_강의교안\ch11\ch11-0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442" y="2467265"/>
            <a:ext cx="2456929" cy="42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세부적인 그리드는 시선의 이동을 고려하여 </a:t>
            </a:r>
            <a:r>
              <a:rPr lang="ko-KR" altLang="en-US" b="0" dirty="0" smtClean="0"/>
              <a:t>자연스럽게</a:t>
            </a:r>
            <a:endParaRPr lang="en-US" altLang="ko-KR" b="0" dirty="0" smtClean="0"/>
          </a:p>
          <a:p>
            <a:pPr lvl="3"/>
            <a:r>
              <a:rPr lang="ko-KR" altLang="en-US" dirty="0"/>
              <a:t>레이아웃은 단순히 아름다움만을 추구하는 것이 아니라 사용자들의 심리를 만족시킬 수 있도록 </a:t>
            </a:r>
            <a:r>
              <a:rPr lang="ko-KR" altLang="en-US" dirty="0" smtClean="0"/>
              <a:t>시선을 유도함</a:t>
            </a:r>
            <a:endParaRPr lang="en-US" altLang="ko-KR" dirty="0" smtClean="0"/>
          </a:p>
          <a:p>
            <a:pPr lvl="3"/>
            <a:r>
              <a:rPr lang="ko-KR" altLang="en-US" dirty="0"/>
              <a:t>시선이 가장 먼저 가는 영역에 중요한 </a:t>
            </a:r>
            <a:r>
              <a:rPr lang="ko-KR" altLang="en-US" dirty="0" err="1"/>
              <a:t>콘텐츠를</a:t>
            </a:r>
            <a:r>
              <a:rPr lang="ko-KR" altLang="en-US" dirty="0"/>
              <a:t> 배치하고</a:t>
            </a:r>
            <a:r>
              <a:rPr lang="en-US" altLang="ko-KR" dirty="0"/>
              <a:t>, </a:t>
            </a:r>
            <a:r>
              <a:rPr lang="ko-KR" altLang="en-US" dirty="0"/>
              <a:t>그 외 중요도가 떨어지는 </a:t>
            </a:r>
            <a:r>
              <a:rPr lang="ko-KR" altLang="en-US" dirty="0" smtClean="0"/>
              <a:t>내용을 </a:t>
            </a:r>
            <a:r>
              <a:rPr lang="ko-KR" altLang="en-US" dirty="0"/>
              <a:t>아래쪽으로 </a:t>
            </a:r>
            <a:r>
              <a:rPr lang="ko-KR" altLang="en-US" dirty="0" smtClean="0"/>
              <a:t>배치하여 </a:t>
            </a:r>
            <a:r>
              <a:rPr lang="ko-KR" altLang="en-US" dirty="0"/>
              <a:t>시선이 자연스럽게 상단에서 하단으로 흐르게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자연스러운 흐름 </a:t>
            </a:r>
            <a:r>
              <a:rPr lang="ko-KR" altLang="en-US" dirty="0" smtClean="0"/>
              <a:t>중에서도 </a:t>
            </a:r>
            <a:r>
              <a:rPr lang="ko-KR" altLang="en-US" dirty="0"/>
              <a:t>강조하고자 하는 부분이 </a:t>
            </a:r>
            <a:r>
              <a:rPr lang="ko-KR" altLang="en-US" dirty="0" smtClean="0"/>
              <a:t>있으면 </a:t>
            </a:r>
            <a:r>
              <a:rPr lang="ko-KR" altLang="en-US" dirty="0"/>
              <a:t>중요한 부분은 돋보이게 하고</a:t>
            </a:r>
            <a:r>
              <a:rPr lang="en-US" altLang="ko-KR" dirty="0"/>
              <a:t>, </a:t>
            </a:r>
            <a:r>
              <a:rPr lang="ko-KR" altLang="en-US" dirty="0"/>
              <a:t>중요하지 않은 부분은 강조되지 </a:t>
            </a:r>
            <a:r>
              <a:rPr lang="ko-KR" altLang="en-US" dirty="0" smtClean="0"/>
              <a:t>않도록 </a:t>
            </a:r>
            <a:r>
              <a:rPr lang="ko-KR" altLang="en-US" dirty="0"/>
              <a:t>조절하여 전체적으로 중요한 부분을 쉽게 찾을 수 있도록 포인트를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11-5] </a:t>
            </a:r>
            <a:r>
              <a:rPr lang="ko-KR" altLang="en-US" dirty="0"/>
              <a:t>시선의 흐름을 유도하는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3"/>
            <a:r>
              <a:rPr lang="en-US" altLang="ko-KR" dirty="0"/>
              <a:t>WordForm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4"/>
            <a:r>
              <a:rPr lang="ko-KR" altLang="en-US" dirty="0"/>
              <a:t>시선이 가장 먼저 가는 영역에 중요 핵심 </a:t>
            </a:r>
            <a:r>
              <a:rPr lang="ko-KR" altLang="en-US" dirty="0" smtClean="0"/>
              <a:t>내용을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배치하고</a:t>
            </a:r>
            <a:r>
              <a:rPr lang="en-US" altLang="ko-KR" dirty="0"/>
              <a:t>, </a:t>
            </a:r>
            <a:r>
              <a:rPr lang="ko-KR" altLang="en-US" dirty="0"/>
              <a:t>세부 설명 내용을 아래쪽으로 </a:t>
            </a:r>
            <a:r>
              <a:rPr lang="ko-KR" altLang="en-US" dirty="0" smtClean="0"/>
              <a:t>배치하여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시선이 </a:t>
            </a:r>
            <a:r>
              <a:rPr lang="ko-KR" altLang="en-US" dirty="0"/>
              <a:t>자연스럽게 상단에서 하단으로 </a:t>
            </a:r>
            <a:r>
              <a:rPr lang="ko-KR" altLang="en-US" dirty="0" smtClean="0"/>
              <a:t>흐르게 </a:t>
            </a:r>
            <a:r>
              <a:rPr lang="ko-KR" altLang="en-US" dirty="0"/>
              <a:t>하였다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pic>
        <p:nvPicPr>
          <p:cNvPr id="5122" name="Picture 2" descr="C:\Users\Hiya\Desktop\Task\001_한빛_강의교안\ch11\ch11-0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573016"/>
            <a:ext cx="2173181" cy="30354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메인 페이지와 일관성 있는 서브 페이지 </a:t>
            </a:r>
            <a:r>
              <a:rPr lang="ko-KR" altLang="en-US" b="0" dirty="0" smtClean="0"/>
              <a:t>레이아웃</a:t>
            </a:r>
            <a:endParaRPr lang="en-US" altLang="ko-KR" b="0" dirty="0" smtClean="0"/>
          </a:p>
          <a:p>
            <a:pPr lvl="3"/>
            <a:r>
              <a:rPr lang="ko-KR" altLang="en-US" dirty="0"/>
              <a:t>레이아웃의 일관성을 유지하려면</a:t>
            </a:r>
            <a:r>
              <a:rPr lang="en-US" altLang="ko-KR" dirty="0"/>
              <a:t>, </a:t>
            </a:r>
            <a:r>
              <a:rPr lang="ko-KR" altLang="en-US" dirty="0"/>
              <a:t>먼저 메인 페이지에서 서브 페이지로 일관성 있게 배치할 요소를 </a:t>
            </a:r>
            <a:r>
              <a:rPr lang="ko-KR" altLang="en-US" dirty="0" smtClean="0"/>
              <a:t>선택해야 함</a:t>
            </a:r>
            <a:endParaRPr lang="en-US" altLang="ko-KR" dirty="0" smtClean="0"/>
          </a:p>
          <a:p>
            <a:pPr lvl="3"/>
            <a:r>
              <a:rPr lang="ko-KR" altLang="en-US" dirty="0"/>
              <a:t>공통적으로 </a:t>
            </a:r>
            <a:r>
              <a:rPr lang="ko-KR" altLang="en-US" dirty="0" smtClean="0"/>
              <a:t>적용되는 </a:t>
            </a:r>
            <a:r>
              <a:rPr lang="ko-KR" altLang="en-US" dirty="0"/>
              <a:t>요소가 체계적으로 구축되어 있을수록 일관성 있는 홈페이지로 보일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  <a:p>
            <a:pPr lvl="4"/>
            <a:r>
              <a:rPr lang="ko-KR" altLang="en-US" dirty="0"/>
              <a:t>모든 페이지에서 공통적으로 적용되는 </a:t>
            </a:r>
            <a:r>
              <a:rPr lang="en-US" altLang="ko-KR" dirty="0"/>
              <a:t>CI</a:t>
            </a:r>
            <a:r>
              <a:rPr lang="ko-KR" altLang="en-US" dirty="0"/>
              <a:t>나 로고</a:t>
            </a:r>
            <a:r>
              <a:rPr lang="en-US" altLang="ko-KR" dirty="0"/>
              <a:t>, </a:t>
            </a:r>
            <a:r>
              <a:rPr lang="ko-KR" altLang="en-US" dirty="0"/>
              <a:t>글로벌 </a:t>
            </a:r>
            <a:r>
              <a:rPr lang="ko-KR" altLang="en-US" dirty="0" err="1"/>
              <a:t>네비게이션</a:t>
            </a:r>
            <a:r>
              <a:rPr lang="en-US" altLang="ko-KR" dirty="0"/>
              <a:t>, </a:t>
            </a:r>
            <a:r>
              <a:rPr lang="ko-KR" altLang="en-US" dirty="0"/>
              <a:t>서브 메뉴의 </a:t>
            </a:r>
            <a:r>
              <a:rPr lang="ko-KR" altLang="en-US" dirty="0" smtClean="0"/>
              <a:t>구성 형태</a:t>
            </a:r>
            <a:r>
              <a:rPr lang="en-US" altLang="ko-KR" dirty="0"/>
              <a:t>, </a:t>
            </a:r>
            <a:r>
              <a:rPr lang="ko-KR" altLang="en-US" dirty="0"/>
              <a:t>타이틀의 위치와 스타일</a:t>
            </a:r>
            <a:r>
              <a:rPr lang="en-US" altLang="ko-KR" dirty="0"/>
              <a:t>, </a:t>
            </a:r>
            <a:r>
              <a:rPr lang="ko-KR" altLang="en-US" dirty="0"/>
              <a:t>꼬리말</a:t>
            </a:r>
            <a:r>
              <a:rPr lang="en-US" altLang="ko-KR" dirty="0"/>
              <a:t>(footer)</a:t>
            </a:r>
            <a:r>
              <a:rPr lang="ko-KR" altLang="en-US" dirty="0"/>
              <a:t>은 거의 그대로 가져가는 것이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11-6] </a:t>
            </a:r>
            <a:r>
              <a:rPr lang="ko-KR" altLang="en-US" dirty="0" smtClean="0"/>
              <a:t>일관성 있는 레이아웃이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구축된 웹 사이트</a:t>
            </a:r>
            <a:endParaRPr lang="en-US" altLang="ko-KR" dirty="0" smtClean="0"/>
          </a:p>
          <a:p>
            <a:pPr lvl="3"/>
            <a:r>
              <a:rPr lang="ko-KR" altLang="en-US" dirty="0" err="1"/>
              <a:t>인조이</a:t>
            </a:r>
            <a:r>
              <a:rPr lang="ko-KR" altLang="en-US" dirty="0"/>
              <a:t> </a:t>
            </a:r>
            <a:r>
              <a:rPr lang="ko-KR" altLang="en-US" dirty="0" smtClean="0"/>
              <a:t>마켓</a:t>
            </a:r>
            <a:endParaRPr lang="en-US" altLang="ko-KR" dirty="0" smtClean="0"/>
          </a:p>
          <a:p>
            <a:pPr lvl="4"/>
            <a:r>
              <a:rPr lang="ko-KR" altLang="en-US" dirty="0" err="1"/>
              <a:t>인조이</a:t>
            </a:r>
            <a:r>
              <a:rPr lang="ko-KR" altLang="en-US" dirty="0"/>
              <a:t> 마켓 웹 사이트는 일관성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레이아웃을 통해 </a:t>
            </a:r>
            <a:r>
              <a:rPr lang="ko-KR" altLang="en-US" dirty="0"/>
              <a:t>각 나라별 홈페이지를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동일한 </a:t>
            </a:r>
            <a:r>
              <a:rPr lang="ko-KR" altLang="en-US" dirty="0"/>
              <a:t>구조로 제작하였다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23929" y="3353683"/>
            <a:ext cx="5112567" cy="3387685"/>
            <a:chOff x="3851921" y="3212976"/>
            <a:chExt cx="5112567" cy="3387685"/>
          </a:xfrm>
        </p:grpSpPr>
        <p:pic>
          <p:nvPicPr>
            <p:cNvPr id="6146" name="Picture 2" descr="C:\Users\Hiya\Desktop\Task\001_한빛_강의교안\ch11\ch11-09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313" y="3212976"/>
              <a:ext cx="2873063" cy="30189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851921" y="6292884"/>
              <a:ext cx="511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11-9] </a:t>
              </a:r>
              <a:r>
                <a:rPr lang="ko-KR" altLang="en-US" sz="1400" dirty="0"/>
                <a:t>철저하게 일관성을 지킨 </a:t>
              </a:r>
              <a:r>
                <a:rPr lang="ko-KR" altLang="en-US" sz="1400" dirty="0" err="1"/>
                <a:t>인조이</a:t>
              </a:r>
              <a:r>
                <a:rPr lang="ko-KR" altLang="en-US" sz="1400" dirty="0"/>
                <a:t> 마켓</a:t>
              </a:r>
              <a:r>
                <a:rPr lang="en-US" altLang="ko-KR" sz="1400" dirty="0"/>
                <a:t>_</a:t>
              </a:r>
              <a:r>
                <a:rPr lang="ko-KR" altLang="en-US" sz="1400" dirty="0"/>
                <a:t>영어 버전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인조이</a:t>
            </a:r>
            <a:r>
              <a:rPr lang="ko-KR" altLang="en-US" dirty="0"/>
              <a:t> 마켓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37507" y="1489410"/>
            <a:ext cx="4162485" cy="4357240"/>
            <a:chOff x="337507" y="1628800"/>
            <a:chExt cx="4162485" cy="4357240"/>
          </a:xfrm>
        </p:grpSpPr>
        <p:pic>
          <p:nvPicPr>
            <p:cNvPr id="7170" name="Picture 2" descr="C:\Users\Hiya\Desktop\Task\001_한빛_강의교안\ch11\ch11-10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7" y="1628800"/>
              <a:ext cx="4162485" cy="378067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711" y="5462820"/>
              <a:ext cx="393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11-10] </a:t>
              </a:r>
              <a:r>
                <a:rPr lang="ko-KR" altLang="en-US" sz="1400" dirty="0"/>
                <a:t>철저하게 일관성을 지킨 </a:t>
              </a:r>
              <a:r>
                <a:rPr lang="ko-KR" altLang="en-US" sz="1400" dirty="0" err="1"/>
                <a:t>인조이</a:t>
              </a:r>
              <a:r>
                <a:rPr lang="ko-KR" altLang="en-US" sz="1400" dirty="0"/>
                <a:t> 마켓</a:t>
              </a:r>
              <a:r>
                <a:rPr lang="en-US" altLang="ko-KR" sz="1400" dirty="0"/>
                <a:t>_</a:t>
              </a:r>
              <a:r>
                <a:rPr lang="ko-KR" altLang="en-US" sz="1400" dirty="0"/>
                <a:t>일어 버전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95415" y="1484784"/>
            <a:ext cx="4125057" cy="4361866"/>
            <a:chOff x="4695415" y="1624174"/>
            <a:chExt cx="4125057" cy="4361866"/>
          </a:xfrm>
        </p:grpSpPr>
        <p:pic>
          <p:nvPicPr>
            <p:cNvPr id="7171" name="Picture 3" descr="C:\Users\Hiya\Desktop\Task\001_한빛_강의교안\ch11\ch11-1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415" y="1624174"/>
              <a:ext cx="4125057" cy="37956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695415" y="5462820"/>
              <a:ext cx="3934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11-11] </a:t>
              </a:r>
              <a:r>
                <a:rPr lang="ko-KR" altLang="en-US" sz="1400" dirty="0"/>
                <a:t>철저하게 일관성을 지킨 </a:t>
              </a:r>
              <a:r>
                <a:rPr lang="ko-KR" altLang="en-US" sz="1400" dirty="0" err="1"/>
                <a:t>인조이</a:t>
              </a:r>
              <a:r>
                <a:rPr lang="ko-KR" altLang="en-US" sz="1400" dirty="0"/>
                <a:t> 마켓</a:t>
              </a:r>
              <a:r>
                <a:rPr lang="en-US" altLang="ko-KR" sz="1400" dirty="0"/>
                <a:t>_</a:t>
              </a:r>
              <a:r>
                <a:rPr lang="ko-KR" altLang="en-US" sz="1400" dirty="0"/>
                <a:t>중국어 버전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11-6] </a:t>
            </a:r>
            <a:r>
              <a:rPr lang="ko-KR" altLang="en-US" dirty="0"/>
              <a:t>일관성 있는 </a:t>
            </a:r>
            <a:r>
              <a:rPr lang="ko-KR" altLang="en-US" dirty="0" smtClean="0"/>
              <a:t>레이아웃이  </a:t>
            </a:r>
            <a:r>
              <a:rPr lang="ko-KR" altLang="en-US" dirty="0"/>
              <a:t>구축된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/>
              <a:t>교보 </a:t>
            </a:r>
            <a:r>
              <a:rPr lang="ko-KR" altLang="en-US" dirty="0" err="1"/>
              <a:t>리얼코</a:t>
            </a:r>
            <a:r>
              <a:rPr lang="ko-KR" altLang="en-US" dirty="0"/>
              <a:t> </a:t>
            </a:r>
            <a:r>
              <a:rPr lang="en-US" altLang="ko-KR" dirty="0" smtClean="0"/>
              <a:t>2007</a:t>
            </a:r>
          </a:p>
          <a:p>
            <a:pPr lvl="4"/>
            <a:r>
              <a:rPr lang="ko-KR" altLang="en-US" dirty="0"/>
              <a:t>전체적인 </a:t>
            </a:r>
            <a:r>
              <a:rPr lang="ko-KR" altLang="en-US" dirty="0" err="1"/>
              <a:t>그리드가</a:t>
            </a:r>
            <a:r>
              <a:rPr lang="ko-KR" altLang="en-US" dirty="0"/>
              <a:t> 고정되어 있기 때문에 세부 영역으로 쓰는 범위가 다르더라도 일관성을 유지할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교보리얼코의</a:t>
            </a:r>
            <a:r>
              <a:rPr lang="ko-KR" altLang="en-US" dirty="0" smtClean="0"/>
              <a:t> </a:t>
            </a:r>
            <a:r>
              <a:rPr lang="ko-KR" altLang="en-US" dirty="0"/>
              <a:t>사이트는 큰 격자 </a:t>
            </a:r>
            <a:r>
              <a:rPr lang="ko-KR" altLang="en-US" dirty="0" err="1"/>
              <a:t>그리드를</a:t>
            </a:r>
            <a:r>
              <a:rPr lang="ko-KR" altLang="en-US" dirty="0"/>
              <a:t> 바탕으로 자유롭게 칼럼을 분리</a:t>
            </a:r>
            <a:r>
              <a:rPr lang="en-US" altLang="ko-KR" dirty="0"/>
              <a:t>, </a:t>
            </a:r>
            <a:r>
              <a:rPr lang="ko-KR" altLang="en-US" dirty="0"/>
              <a:t>합체해서 사용하고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최소한의 </a:t>
            </a:r>
            <a:r>
              <a:rPr lang="ko-KR" altLang="en-US" dirty="0" err="1"/>
              <a:t>그리드</a:t>
            </a:r>
            <a:r>
              <a:rPr lang="ko-KR" altLang="en-US" dirty="0"/>
              <a:t> 규칙 안에서 자유롭게 레이아웃을 구성할 수 있기 때문에 다양성을 연출할 수 있는 장점이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8194" name="Picture 2" descr="C:\Users\Hiya\Desktop\Task\001_한빛_강의교안\ch11\ch11-1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9" y="3555534"/>
            <a:ext cx="2639428" cy="27420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iya\Desktop\Task\001_한빛_강의교안\ch11\ch11-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82" y="3555534"/>
            <a:ext cx="2594995" cy="25949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Hiya\Desktop\Task\001_한빛_강의교안\ch11\ch11-1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81" y="3555534"/>
            <a:ext cx="2828099" cy="25377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전형적인 페이지 레이아웃의 사례를 찾아보자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/>
              <a:t>그룹핑이</a:t>
            </a:r>
            <a:r>
              <a:rPr lang="ko-KR" altLang="en-US" dirty="0"/>
              <a:t> 쉽고 명확하게 되어 있는 웹 사이트 레이아웃 사례</a:t>
            </a:r>
          </a:p>
          <a:p>
            <a:pPr lvl="3"/>
            <a:r>
              <a:rPr lang="ko-KR" altLang="en-US" dirty="0" smtClean="0"/>
              <a:t>사이트의 </a:t>
            </a:r>
            <a:r>
              <a:rPr lang="ko-KR" altLang="en-US" dirty="0"/>
              <a:t>목적에 따라 가장 비중 있는 요소를 우선 배치한 레이아웃 사례</a:t>
            </a:r>
          </a:p>
          <a:p>
            <a:pPr lvl="3"/>
            <a:r>
              <a:rPr lang="ko-KR" altLang="en-US" dirty="0" err="1" smtClean="0"/>
              <a:t>콘텐츠의</a:t>
            </a:r>
            <a:r>
              <a:rPr lang="ko-KR" altLang="en-US" dirty="0" smtClean="0"/>
              <a:t> </a:t>
            </a:r>
            <a:r>
              <a:rPr lang="ko-KR" altLang="en-US" dirty="0" err="1"/>
              <a:t>크기순으로</a:t>
            </a:r>
            <a:r>
              <a:rPr lang="ko-KR" altLang="en-US" dirty="0"/>
              <a:t> 레이아웃을 설계한 웹 사이트 사례</a:t>
            </a:r>
          </a:p>
          <a:p>
            <a:pPr lvl="3"/>
            <a:r>
              <a:rPr lang="ko-KR" altLang="en-US" dirty="0" smtClean="0"/>
              <a:t>자연스러운 </a:t>
            </a:r>
            <a:r>
              <a:rPr lang="ko-KR" altLang="en-US" dirty="0"/>
              <a:t>시선의 이동을 고려하여 세부적인 </a:t>
            </a:r>
            <a:r>
              <a:rPr lang="ko-KR" altLang="en-US" dirty="0" err="1"/>
              <a:t>그리드를</a:t>
            </a:r>
            <a:r>
              <a:rPr lang="ko-KR" altLang="en-US" dirty="0"/>
              <a:t> 그려 배치한 레이아웃 사례</a:t>
            </a:r>
          </a:p>
          <a:p>
            <a:pPr lvl="3"/>
            <a:r>
              <a:rPr lang="ko-KR" altLang="en-US" dirty="0" smtClean="0"/>
              <a:t>메인 </a:t>
            </a:r>
            <a:r>
              <a:rPr lang="ko-KR" altLang="en-US" dirty="0"/>
              <a:t>페이지와 서브 페이지를 일관성 있게 설계한 레이아웃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위에서 열거하지 않은 또 다른 웹의 기능과 역할을 알아보고</a:t>
            </a:r>
            <a:r>
              <a:rPr lang="en-US" altLang="ko-KR" dirty="0"/>
              <a:t>, </a:t>
            </a:r>
            <a:r>
              <a:rPr lang="ko-KR" altLang="en-US" dirty="0"/>
              <a:t>그 사례를 찾아보자</a:t>
            </a:r>
          </a:p>
        </p:txBody>
      </p:sp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 err="1" smtClean="0"/>
              <a:t>플로우차트</a:t>
            </a:r>
            <a:endParaRPr lang="en-US" altLang="ko-KR" b="0" dirty="0" smtClean="0"/>
          </a:p>
          <a:p>
            <a:pPr lvl="3"/>
            <a:r>
              <a:rPr lang="ko-KR" altLang="en-US" dirty="0" err="1"/>
              <a:t>플로우차트</a:t>
            </a:r>
            <a:r>
              <a:rPr lang="en-US" altLang="ko-KR" dirty="0"/>
              <a:t>(FC, Flow Chart)</a:t>
            </a:r>
            <a:r>
              <a:rPr lang="ko-KR" altLang="en-US" dirty="0"/>
              <a:t>란 웹 사이트에 접속한 후 어떠한 경로를 거쳐서 </a:t>
            </a:r>
            <a:r>
              <a:rPr lang="ko-KR" altLang="en-US" dirty="0" err="1"/>
              <a:t>네비게이션하는가를</a:t>
            </a:r>
            <a:r>
              <a:rPr lang="ko-KR" altLang="en-US" dirty="0"/>
              <a:t> 나타내는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 </a:t>
            </a:r>
          </a:p>
          <a:p>
            <a:pPr lvl="3"/>
            <a:r>
              <a:rPr lang="ko-KR" altLang="en-US" dirty="0" smtClean="0"/>
              <a:t>전체적인 </a:t>
            </a:r>
            <a:r>
              <a:rPr lang="ko-KR" altLang="en-US" dirty="0"/>
              <a:t>웹 사이트의 흐름도를 도식적으로 표현한 설계 기법 중 </a:t>
            </a:r>
            <a:r>
              <a:rPr lang="ko-KR" altLang="en-US" dirty="0" smtClean="0"/>
              <a:t>하나임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 err="1" smtClean="0"/>
              <a:t>플로우차트의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pPr lvl="3"/>
            <a:r>
              <a:rPr lang="ko-KR" altLang="en-US" dirty="0" err="1"/>
              <a:t>플로우차트는</a:t>
            </a:r>
            <a:r>
              <a:rPr lang="ko-KR" altLang="en-US" dirty="0"/>
              <a:t> 스토리보드를 </a:t>
            </a:r>
            <a:r>
              <a:rPr lang="ko-KR" altLang="en-US" dirty="0" smtClean="0"/>
              <a:t>제작하는 </a:t>
            </a:r>
            <a:r>
              <a:rPr lang="ko-KR" altLang="en-US" dirty="0"/>
              <a:t>데 가장 중요한 작업 </a:t>
            </a:r>
            <a:r>
              <a:rPr lang="ko-KR" altLang="en-US" dirty="0" smtClean="0"/>
              <a:t>지침서임</a:t>
            </a:r>
            <a:endParaRPr lang="en-US" altLang="ko-KR" dirty="0"/>
          </a:p>
          <a:p>
            <a:pPr lvl="3"/>
            <a:r>
              <a:rPr lang="ko-KR" altLang="en-US" dirty="0" smtClean="0"/>
              <a:t>개발에 참여하는 </a:t>
            </a:r>
            <a:r>
              <a:rPr lang="ko-KR" altLang="en-US" dirty="0"/>
              <a:t>모든 제작진은 </a:t>
            </a:r>
            <a:r>
              <a:rPr lang="ko-KR" altLang="en-US" dirty="0" err="1"/>
              <a:t>플로우차트를</a:t>
            </a:r>
            <a:r>
              <a:rPr lang="ko-KR" altLang="en-US" dirty="0"/>
              <a:t> 이해하고 작성하는 법을 알고 있어야 하며</a:t>
            </a:r>
            <a:r>
              <a:rPr lang="en-US" altLang="ko-KR" dirty="0"/>
              <a:t>, </a:t>
            </a:r>
            <a:r>
              <a:rPr lang="ko-KR" altLang="en-US" dirty="0"/>
              <a:t>작성자는 표준에 따라 </a:t>
            </a:r>
            <a:r>
              <a:rPr lang="ko-KR" altLang="en-US" dirty="0" err="1" smtClean="0"/>
              <a:t>플로우차트를</a:t>
            </a:r>
            <a:r>
              <a:rPr lang="ko-KR" altLang="en-US" dirty="0" smtClean="0"/>
              <a:t> </a:t>
            </a:r>
            <a:r>
              <a:rPr lang="ko-KR" altLang="en-US" dirty="0"/>
              <a:t>작성하여 누구라도 이해할 수 </a:t>
            </a:r>
            <a:r>
              <a:rPr lang="ko-KR" altLang="en-US" dirty="0" smtClean="0"/>
              <a:t>있어야 함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일반적인 기능성 </a:t>
            </a:r>
            <a:r>
              <a:rPr lang="ko-KR" altLang="en-US" dirty="0" err="1" smtClean="0"/>
              <a:t>플로우차트의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표현 요소</a:t>
            </a:r>
            <a:endParaRPr lang="ko-KR" altLang="en-US" dirty="0"/>
          </a:p>
        </p:txBody>
      </p:sp>
      <p:pic>
        <p:nvPicPr>
          <p:cNvPr id="9218" name="Picture 2" descr="C:\Users\Hiya\Desktop\Task\001_한빛_강의교안\ch11\ch11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91063"/>
            <a:ext cx="3878492" cy="21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11-7] </a:t>
            </a:r>
            <a:r>
              <a:rPr lang="ko-KR" altLang="en-US" dirty="0"/>
              <a:t>회원가입 및 상담 기능에 대한 </a:t>
            </a:r>
            <a:r>
              <a:rPr lang="ko-KR" altLang="en-US" dirty="0" err="1" smtClean="0"/>
              <a:t>플로우차트</a:t>
            </a:r>
            <a:endParaRPr lang="en-US" altLang="ko-KR" dirty="0" smtClean="0"/>
          </a:p>
          <a:p>
            <a:pPr lvl="4"/>
            <a:r>
              <a:rPr lang="ko-KR" altLang="en-US" dirty="0"/>
              <a:t>플로우차트는 가능한 상세하게 도식화해야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4"/>
            <a:r>
              <a:rPr lang="ko-KR" altLang="en-US" dirty="0"/>
              <a:t>각 주제마다 다른 컬러로 구분되도록 하는 것도 좋은 </a:t>
            </a:r>
            <a:r>
              <a:rPr lang="ko-KR" altLang="en-US" dirty="0" smtClean="0"/>
              <a:t>방법이다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작성된 </a:t>
            </a:r>
            <a:r>
              <a:rPr lang="ko-KR" altLang="en-US" dirty="0" err="1"/>
              <a:t>플로우차트의</a:t>
            </a:r>
            <a:r>
              <a:rPr lang="ko-KR" altLang="en-US" dirty="0"/>
              <a:t> 개수와 스토리보드의 장수는 일치하는 것이 좋다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2"/>
            <a:r>
              <a:rPr lang="ko-KR" altLang="en-US" dirty="0" smtClean="0"/>
              <a:t>회원가입 </a:t>
            </a:r>
            <a:r>
              <a:rPr lang="ko-KR" altLang="en-US" dirty="0"/>
              <a:t>및 </a:t>
            </a:r>
            <a:r>
              <a:rPr lang="ko-KR" altLang="en-US" dirty="0" smtClean="0"/>
              <a:t>변경에 대한 </a:t>
            </a:r>
            <a:r>
              <a:rPr lang="ko-KR" altLang="en-US" dirty="0" err="1" smtClean="0"/>
              <a:t>플로우차트</a:t>
            </a:r>
            <a:endParaRPr lang="en-US" altLang="ko-KR" dirty="0" smtClean="0"/>
          </a:p>
          <a:p>
            <a:pPr lvl="4"/>
            <a:endParaRPr lang="ko-KR" altLang="en-US" dirty="0"/>
          </a:p>
        </p:txBody>
      </p:sp>
      <p:pic>
        <p:nvPicPr>
          <p:cNvPr id="10242" name="Picture 2" descr="C:\Users\Hiya\Desktop\Task\001_한빛_강의교안\ch11\ch11-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1" y="2976072"/>
            <a:ext cx="5924533" cy="35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11-7] </a:t>
            </a:r>
            <a:r>
              <a:rPr lang="ko-KR" altLang="en-US" dirty="0"/>
              <a:t>회원가입 및 상담 기능에 대한 </a:t>
            </a:r>
            <a:r>
              <a:rPr lang="ko-KR" altLang="en-US" dirty="0" err="1"/>
              <a:t>플로우차트</a:t>
            </a:r>
            <a:endParaRPr lang="en-US" altLang="ko-KR" dirty="0"/>
          </a:p>
          <a:p>
            <a:pPr lvl="2"/>
            <a:r>
              <a:rPr lang="ko-KR" altLang="en-US" dirty="0"/>
              <a:t>상담 기능에 대한 플로우차트</a:t>
            </a:r>
          </a:p>
        </p:txBody>
      </p:sp>
      <p:pic>
        <p:nvPicPr>
          <p:cNvPr id="11266" name="Picture 2" descr="C:\Users\Hiya\Desktop\Task\001_한빛_강의교안\ch11\ch11-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00" y="1911493"/>
            <a:ext cx="6759492" cy="34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스토리보드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사이트 개발의 중요한 설계도이자 구체적인 작업 지침서로 웹 </a:t>
            </a:r>
            <a:r>
              <a:rPr lang="ko-KR" altLang="en-US" dirty="0" smtClean="0"/>
              <a:t>기획에 있어서 </a:t>
            </a:r>
            <a:r>
              <a:rPr lang="ko-KR" altLang="en-US" dirty="0"/>
              <a:t>가장 </a:t>
            </a:r>
            <a:r>
              <a:rPr lang="ko-KR" altLang="en-US" dirty="0" smtClean="0"/>
              <a:t>중요함</a:t>
            </a:r>
            <a:endParaRPr lang="en-US" altLang="ko-KR" dirty="0" smtClean="0"/>
          </a:p>
          <a:p>
            <a:pPr lvl="2"/>
            <a:r>
              <a:rPr lang="ko-KR" altLang="en-US" dirty="0"/>
              <a:t>기획자는 스토리보드를 작성할 때 스토리보드에 필요한 화면 레이아웃 및 화면 구성안에 대한 </a:t>
            </a:r>
            <a:r>
              <a:rPr lang="ko-KR" altLang="en-US" dirty="0" smtClean="0"/>
              <a:t>설명을 준비한 </a:t>
            </a:r>
            <a:r>
              <a:rPr lang="ko-KR" altLang="en-US" dirty="0"/>
              <a:t>후 웹 디자이너와 회의를 거쳐 스토리보드를 </a:t>
            </a:r>
            <a:r>
              <a:rPr lang="ko-KR" altLang="en-US" dirty="0" smtClean="0"/>
              <a:t>완성함</a:t>
            </a:r>
            <a:endParaRPr lang="en-US" altLang="ko-KR" dirty="0" smtClean="0"/>
          </a:p>
          <a:p>
            <a:pPr lvl="2"/>
            <a:r>
              <a:rPr lang="ko-KR" altLang="en-US" dirty="0"/>
              <a:t>스토리보드는 정확하고 치밀하게 작성해야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스토리보드의 </a:t>
            </a:r>
            <a:r>
              <a:rPr lang="ko-KR" altLang="en-US" dirty="0"/>
              <a:t>장수와 완성된 웹 사이트의 </a:t>
            </a:r>
            <a:r>
              <a:rPr lang="ko-KR" altLang="en-US" dirty="0" smtClean="0"/>
              <a:t>홈페이지 개수는 일치해야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스토리보드가 완성되었다는 의미</a:t>
            </a:r>
            <a:endParaRPr lang="en-US" altLang="ko-KR" dirty="0" smtClean="0"/>
          </a:p>
          <a:p>
            <a:pPr lvl="3"/>
            <a:r>
              <a:rPr lang="ko-KR" altLang="en-US" dirty="0"/>
              <a:t>기획 단계가 완료되었음을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3"/>
            <a:r>
              <a:rPr lang="ko-KR" altLang="en-US" dirty="0"/>
              <a:t>웹 디자이너는 스토리보드에 </a:t>
            </a:r>
            <a:r>
              <a:rPr lang="ko-KR" altLang="en-US" dirty="0" smtClean="0"/>
              <a:t>명시된 </a:t>
            </a:r>
            <a:r>
              <a:rPr lang="ko-KR" altLang="en-US" dirty="0"/>
              <a:t>내용을 가지고 화면 디자인 등 각각의 일러스트 데이터를 그려 리뷰를 준비하게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프로그래머는 </a:t>
            </a:r>
            <a:r>
              <a:rPr lang="ko-KR" altLang="en-US" dirty="0"/>
              <a:t>스토리보드를 보면서 프로그램을 설계하고 각 세부 </a:t>
            </a:r>
            <a:r>
              <a:rPr lang="ko-KR" altLang="en-US" dirty="0" err="1"/>
              <a:t>로직을</a:t>
            </a:r>
            <a:r>
              <a:rPr lang="ko-KR" altLang="en-US" dirty="0"/>
              <a:t> </a:t>
            </a:r>
            <a:r>
              <a:rPr lang="ko-KR" altLang="en-US" dirty="0" err="1" smtClean="0"/>
              <a:t>코딩하게</a:t>
            </a:r>
            <a:r>
              <a:rPr lang="ko-KR" altLang="en-US" dirty="0" smtClean="0"/>
              <a:t>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/>
          </a:bodyPr>
          <a:lstStyle/>
          <a:p>
            <a:r>
              <a:rPr lang="ko-KR" altLang="en-US" sz="2400" dirty="0" smtClean="0"/>
              <a:t>전형적인 </a:t>
            </a:r>
            <a:r>
              <a:rPr lang="ko-KR" altLang="en-US" sz="2400" dirty="0"/>
              <a:t>페이지 레이아웃을 설계하는 방법에 대해서 알아본다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 smtClean="0"/>
              <a:t>플로우차트와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스토리보드가 무엇인지 알아본다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 smtClean="0"/>
              <a:t>플로우차트와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스토리보드 작성을 실습해본다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  <a:endParaRPr lang="en-US" altLang="ko-KR" dirty="0"/>
          </a:p>
          <a:p>
            <a:pPr lvl="1"/>
            <a:r>
              <a:rPr lang="ko-KR" altLang="en-US" dirty="0" smtClean="0"/>
              <a:t>스토리보드의 구성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① 페이지 </a:t>
            </a:r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해당 화면의 주제를 명시한다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② 파일명 </a:t>
            </a:r>
            <a:r>
              <a:rPr lang="en-US" altLang="ko-KR" dirty="0"/>
              <a:t>: </a:t>
            </a:r>
            <a:r>
              <a:rPr lang="ko-KR" altLang="en-US" dirty="0"/>
              <a:t>화면의 코드명이다</a:t>
            </a:r>
            <a:r>
              <a:rPr lang="en-US" altLang="ko-KR" dirty="0"/>
              <a:t>. </a:t>
            </a:r>
            <a:r>
              <a:rPr lang="ko-KR" altLang="en-US" dirty="0" err="1"/>
              <a:t>플로우차트의</a:t>
            </a:r>
            <a:r>
              <a:rPr lang="ko-KR" altLang="en-US" dirty="0"/>
              <a:t> 코드 번호와 일치해야 한다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12290" name="Picture 2" descr="C:\Users\Hiya\Desktop\Task\001_한빛_강의교안\ch11\ch11-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21520"/>
            <a:ext cx="6945419" cy="31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스토리보드의 구성 예</a:t>
            </a:r>
          </a:p>
          <a:p>
            <a:pPr lvl="2"/>
            <a:r>
              <a:rPr lang="ko-KR" altLang="en-US" dirty="0" smtClean="0"/>
              <a:t>③ 화면 </a:t>
            </a:r>
            <a:r>
              <a:rPr lang="ko-KR" altLang="en-US" dirty="0"/>
              <a:t>구성 </a:t>
            </a:r>
            <a:r>
              <a:rPr lang="en-US" altLang="ko-KR" dirty="0"/>
              <a:t>: </a:t>
            </a:r>
            <a:r>
              <a:rPr lang="ko-KR" altLang="en-US" dirty="0"/>
              <a:t>화면의 내용과 구성을 이해하기 쉽게 표현한다</a:t>
            </a:r>
            <a:r>
              <a:rPr lang="en-US" altLang="ko-KR" dirty="0"/>
              <a:t>. </a:t>
            </a:r>
            <a:r>
              <a:rPr lang="ko-KR" altLang="en-US" dirty="0"/>
              <a:t>메뉴 </a:t>
            </a:r>
            <a:r>
              <a:rPr lang="ko-KR" altLang="en-US" dirty="0" err="1"/>
              <a:t>네비게이션의</a:t>
            </a:r>
            <a:r>
              <a:rPr lang="ko-KR" altLang="en-US" dirty="0"/>
              <a:t> 구성과 위치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텍스트 등의 화면 구성 요소를 가능한 정확히 묘사해야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④ </a:t>
            </a:r>
            <a:r>
              <a:rPr lang="ko-KR" altLang="en-US" dirty="0" smtClean="0"/>
              <a:t>화면 </a:t>
            </a:r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/>
              <a:t>화면 구성에서 표현하지 못한 부분과 화면 분위기 및 요구 사항을 글로 설명하는 </a:t>
            </a:r>
            <a:r>
              <a:rPr lang="ko-KR" altLang="en-US" dirty="0" smtClean="0"/>
              <a:t>부분이다</a:t>
            </a:r>
            <a:r>
              <a:rPr lang="en-US" altLang="ko-KR" dirty="0"/>
              <a:t>. </a:t>
            </a:r>
            <a:r>
              <a:rPr lang="ko-KR" altLang="en-US" dirty="0"/>
              <a:t>디자이너나 프로그래머에게 특별히 주의시켜야 할 부분이 있을 경우</a:t>
            </a:r>
            <a:r>
              <a:rPr lang="en-US" altLang="ko-KR" dirty="0"/>
              <a:t>, </a:t>
            </a:r>
            <a:r>
              <a:rPr lang="ko-KR" altLang="en-US" dirty="0"/>
              <a:t>특별히 강조되어야 할 </a:t>
            </a:r>
            <a:r>
              <a:rPr lang="ko-KR" altLang="en-US" dirty="0" smtClean="0"/>
              <a:t>화면 부분</a:t>
            </a:r>
            <a:r>
              <a:rPr lang="en-US" altLang="ko-KR" dirty="0"/>
              <a:t>, </a:t>
            </a:r>
            <a:r>
              <a:rPr lang="ko-KR" altLang="en-US" dirty="0"/>
              <a:t>고급 기술이 들어가는 부분 등을 설명한다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⑤ </a:t>
            </a:r>
            <a:r>
              <a:rPr lang="ko-KR" altLang="en-US" dirty="0" err="1" smtClean="0"/>
              <a:t>플로우차트와</a:t>
            </a:r>
            <a:r>
              <a:rPr lang="ko-KR" altLang="en-US" dirty="0" smtClean="0"/>
              <a:t>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흐름을 표시하고 </a:t>
            </a:r>
            <a:r>
              <a:rPr lang="ko-KR" altLang="en-US" dirty="0" err="1"/>
              <a:t>로직적인</a:t>
            </a:r>
            <a:r>
              <a:rPr lang="ko-KR" altLang="en-US" dirty="0"/>
              <a:t> 부분을 설명한다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⑥ </a:t>
            </a:r>
            <a:r>
              <a:rPr lang="ko-KR" altLang="en-US" dirty="0" smtClean="0"/>
              <a:t>텍스트 </a:t>
            </a:r>
            <a:r>
              <a:rPr lang="en-US" altLang="ko-KR" dirty="0"/>
              <a:t>: </a:t>
            </a:r>
            <a:r>
              <a:rPr lang="ko-KR" altLang="en-US" dirty="0"/>
              <a:t>화면에 나타나는 텍스트 내용을 적는 곳이다</a:t>
            </a:r>
            <a:r>
              <a:rPr lang="en-US" altLang="ko-KR" dirty="0"/>
              <a:t>. </a:t>
            </a:r>
            <a:r>
              <a:rPr lang="ko-KR" altLang="en-US" dirty="0"/>
              <a:t>이 공간에 다 들어갈 수 없으면 별도의 </a:t>
            </a:r>
            <a:r>
              <a:rPr lang="ko-KR" altLang="en-US" dirty="0" smtClean="0"/>
              <a:t>용지를 첨부한다</a:t>
            </a:r>
            <a:r>
              <a:rPr lang="en-US" altLang="ko-KR" dirty="0"/>
              <a:t>. </a:t>
            </a:r>
            <a:r>
              <a:rPr lang="ko-KR" altLang="en-US" dirty="0"/>
              <a:t>텍스트는 짧고 간결하게 작성하고 </a:t>
            </a:r>
            <a:r>
              <a:rPr lang="ko-KR" altLang="en-US" dirty="0" err="1"/>
              <a:t>가독성</a:t>
            </a:r>
            <a:r>
              <a:rPr lang="ko-KR" altLang="en-US" dirty="0"/>
              <a:t> 높은 문장으로 적는다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⑦ </a:t>
            </a:r>
            <a:r>
              <a:rPr lang="ko-KR" altLang="en-US" dirty="0" smtClean="0"/>
              <a:t>그래픽</a:t>
            </a:r>
            <a:r>
              <a:rPr lang="en-US" altLang="ko-KR" dirty="0"/>
              <a:t>/</a:t>
            </a:r>
            <a:r>
              <a:rPr lang="ko-KR" altLang="en-US" dirty="0"/>
              <a:t>비디오 </a:t>
            </a:r>
            <a:r>
              <a:rPr lang="en-US" altLang="ko-KR" dirty="0"/>
              <a:t>: </a:t>
            </a:r>
            <a:r>
              <a:rPr lang="ko-KR" altLang="en-US" dirty="0"/>
              <a:t>그래픽 데이터와 비디오를 표현하는 곳이다</a:t>
            </a:r>
            <a:r>
              <a:rPr lang="en-US" altLang="ko-KR" dirty="0"/>
              <a:t>. </a:t>
            </a:r>
            <a:r>
              <a:rPr lang="ko-KR" altLang="en-US" dirty="0"/>
              <a:t>지정된 기업의 로고</a:t>
            </a:r>
            <a:r>
              <a:rPr lang="en-US" altLang="ko-KR" dirty="0"/>
              <a:t>, </a:t>
            </a:r>
            <a:r>
              <a:rPr lang="ko-KR" altLang="en-US" dirty="0"/>
              <a:t>캐릭터 등이 </a:t>
            </a:r>
            <a:r>
              <a:rPr lang="ko-KR" altLang="en-US" dirty="0" smtClean="0"/>
              <a:t>있다면 </a:t>
            </a:r>
            <a:r>
              <a:rPr lang="ko-KR" altLang="en-US" dirty="0"/>
              <a:t>반드시 명시하고 기타 강조할 만한 그래픽 요소와 비디오 요소가 들어갈 경우에는 자세한 </a:t>
            </a:r>
            <a:r>
              <a:rPr lang="ko-KR" altLang="en-US" dirty="0" smtClean="0"/>
              <a:t>설명을 덧붙인다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스토리보드의 </a:t>
            </a:r>
            <a:r>
              <a:rPr lang="ko-KR" altLang="en-US" dirty="0" smtClean="0"/>
              <a:t>구성의 적용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3314" name="Picture 2" descr="C:\Users\Hiya\Desktop\Task\001_한빛_강의교안\ch11\ch11-1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63" y="1529512"/>
            <a:ext cx="6435757" cy="43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11-8] </a:t>
            </a:r>
            <a:r>
              <a:rPr lang="ko-KR" altLang="en-US" dirty="0"/>
              <a:t>디자인 시안을 위한 화면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/>
              <a:t>디자인이 들어가기 직전의 모습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디자인이 </a:t>
            </a:r>
            <a:r>
              <a:rPr lang="ko-KR" altLang="en-US" dirty="0"/>
              <a:t>들어가기 직전의 모습으로 </a:t>
            </a:r>
            <a:r>
              <a:rPr lang="ko-KR" altLang="en-US" dirty="0" smtClean="0"/>
              <a:t>설계해야 한다</a:t>
            </a:r>
            <a:r>
              <a:rPr lang="en-US" altLang="ko-KR" dirty="0" smtClean="0"/>
              <a:t>. </a:t>
            </a:r>
          </a:p>
          <a:p>
            <a:pPr lvl="4"/>
            <a:r>
              <a:rPr lang="ko-KR" altLang="en-US" dirty="0" smtClean="0"/>
              <a:t>같은 </a:t>
            </a:r>
            <a:r>
              <a:rPr lang="ko-KR" altLang="en-US" dirty="0"/>
              <a:t>기능의 메뉴나 배너는 그 형태를 </a:t>
            </a:r>
            <a:r>
              <a:rPr lang="ko-KR" altLang="en-US" dirty="0" err="1" smtClean="0"/>
              <a:t>같게하여</a:t>
            </a:r>
            <a:r>
              <a:rPr lang="ko-KR" altLang="en-US" dirty="0" smtClean="0"/>
              <a:t> </a:t>
            </a:r>
            <a:r>
              <a:rPr lang="ko-KR" altLang="en-US" dirty="0"/>
              <a:t>디자인 적용에도 참고할 수 있도록 </a:t>
            </a:r>
            <a:r>
              <a:rPr lang="ko-KR" altLang="en-US" dirty="0" smtClean="0"/>
              <a:t>구분해준다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14338" name="Picture 2" descr="C:\Users\Hiya\Desktop\Task\001_한빛_강의교안\ch11\ch11-2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27" y="2738705"/>
            <a:ext cx="4154657" cy="31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Hiya\Desktop\Task\001_한빛_강의교안\ch11\ch11-2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07" y="2636912"/>
            <a:ext cx="4530035" cy="33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11-9] </a:t>
            </a:r>
            <a:r>
              <a:rPr lang="ko-KR" altLang="en-US" dirty="0"/>
              <a:t>스토리보드 실습 </a:t>
            </a:r>
            <a:r>
              <a:rPr lang="ko-KR" altLang="en-US" dirty="0" smtClean="0"/>
              <a:t>포맷</a:t>
            </a:r>
            <a:endParaRPr lang="en-US" altLang="ko-KR" dirty="0" smtClean="0"/>
          </a:p>
          <a:p>
            <a:pPr lvl="3"/>
            <a:r>
              <a:rPr lang="ko-KR" altLang="en-US" dirty="0"/>
              <a:t>메인 페이지부터 주요 서브 페이지까지 자세한 화면 </a:t>
            </a:r>
            <a:r>
              <a:rPr lang="ko-KR" altLang="en-US" dirty="0" smtClean="0"/>
              <a:t>구성 </a:t>
            </a:r>
            <a:r>
              <a:rPr lang="ko-KR" altLang="en-US" dirty="0"/>
              <a:t>내용과 화면 설명을 참고하여 실제 실습에 적용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11574" y="2401439"/>
            <a:ext cx="4283517" cy="3335464"/>
            <a:chOff x="4711574" y="2401439"/>
            <a:chExt cx="4283517" cy="3335464"/>
          </a:xfrm>
        </p:grpSpPr>
        <p:pic>
          <p:nvPicPr>
            <p:cNvPr id="15364" name="Picture 4" descr="C:\Users\Hiya\Desktop\Task\001_한빛_강의교안\ch11\ch11-25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401439"/>
              <a:ext cx="4279075" cy="304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11574" y="5429126"/>
              <a:ext cx="4283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11-25] </a:t>
              </a:r>
              <a:r>
                <a:rPr lang="ko-KR" altLang="en-US" sz="1400" dirty="0"/>
                <a:t>스토리보드 실습 포맷 ④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3027" y="2420888"/>
            <a:ext cx="4286965" cy="3332113"/>
            <a:chOff x="213027" y="2420888"/>
            <a:chExt cx="4286965" cy="3332113"/>
          </a:xfrm>
        </p:grpSpPr>
        <p:pic>
          <p:nvPicPr>
            <p:cNvPr id="15363" name="Picture 3" descr="C:\Users\Hiya\Desktop\Task\001_한빛_강의교안\ch11\ch11-22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75" y="2420888"/>
              <a:ext cx="4283517" cy="300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13027" y="5445224"/>
              <a:ext cx="4283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11-22] </a:t>
              </a:r>
              <a:r>
                <a:rPr lang="ko-KR" altLang="en-US" sz="1400" dirty="0"/>
                <a:t>스토리보드 실습 포맷 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11-9] </a:t>
            </a:r>
            <a:r>
              <a:rPr lang="ko-KR" altLang="en-US" dirty="0"/>
              <a:t>스토리보드 실습 </a:t>
            </a:r>
            <a:r>
              <a:rPr lang="ko-KR" altLang="en-US" dirty="0" smtClean="0"/>
              <a:t>포맷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711574" y="1556792"/>
            <a:ext cx="4283517" cy="3335464"/>
            <a:chOff x="4711574" y="2401439"/>
            <a:chExt cx="4283517" cy="3335464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19564" y="2401439"/>
              <a:ext cx="4271978" cy="304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11574" y="5429126"/>
              <a:ext cx="4283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11-31] </a:t>
              </a:r>
              <a:r>
                <a:rPr lang="ko-KR" altLang="en-US" sz="1400" dirty="0"/>
                <a:t>스토리보드 실습 포맷 ⑩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13027" y="1576241"/>
            <a:ext cx="4283517" cy="3332113"/>
            <a:chOff x="213027" y="2420888"/>
            <a:chExt cx="4283517" cy="3332113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2381" y="2420888"/>
              <a:ext cx="4231705" cy="300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13027" y="5445224"/>
              <a:ext cx="4283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11-28] </a:t>
              </a:r>
              <a:r>
                <a:rPr lang="ko-KR" altLang="en-US" sz="1400" dirty="0"/>
                <a:t>스토리보드 실습 포맷 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1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웹 사이트 하나를 정하여 회원가입 및 변경에 대한 </a:t>
            </a:r>
            <a:r>
              <a:rPr lang="ko-KR" altLang="en-US" dirty="0" err="1"/>
              <a:t>플로우차트를</a:t>
            </a:r>
            <a:r>
              <a:rPr lang="ko-KR" altLang="en-US" dirty="0"/>
              <a:t> 작성해보자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사이트 하나를 정하여 주요 기능을 살펴보고</a:t>
            </a:r>
            <a:r>
              <a:rPr lang="en-US" altLang="ko-KR" dirty="0"/>
              <a:t>, </a:t>
            </a:r>
            <a:r>
              <a:rPr lang="ko-KR" altLang="en-US" dirty="0"/>
              <a:t>주요 기능에 대한 </a:t>
            </a:r>
            <a:r>
              <a:rPr lang="ko-KR" altLang="en-US" dirty="0" err="1"/>
              <a:t>플로우차트를</a:t>
            </a:r>
            <a:r>
              <a:rPr lang="ko-KR" altLang="en-US" dirty="0"/>
              <a:t> 작성해보자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진행하는 </a:t>
            </a:r>
            <a:r>
              <a:rPr lang="ko-KR" altLang="en-US" dirty="0"/>
              <a:t>프로젝트 사이트의 주요 기능에 대한 </a:t>
            </a:r>
            <a:r>
              <a:rPr lang="ko-KR" altLang="en-US" dirty="0" err="1"/>
              <a:t>플로우차트를</a:t>
            </a:r>
            <a:r>
              <a:rPr lang="ko-KR" altLang="en-US" dirty="0"/>
              <a:t> 그려보자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상담 </a:t>
            </a:r>
            <a:r>
              <a:rPr lang="en-US" altLang="ko-KR" dirty="0"/>
              <a:t>/ </a:t>
            </a:r>
            <a:r>
              <a:rPr lang="ko-KR" altLang="en-US" dirty="0"/>
              <a:t>장바구니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진행하는 프로젝트의 주요 화면 스토리보드를 작성해보자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플로우차트와</a:t>
            </a:r>
            <a:r>
              <a:rPr lang="ko-KR" altLang="en-US" dirty="0"/>
              <a:t> 스토리보드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  <a:endParaRPr lang="en-US" altLang="ko-KR" dirty="0"/>
          </a:p>
          <a:p>
            <a:pPr lvl="1"/>
            <a:r>
              <a:rPr lang="ko-KR" altLang="en-US" dirty="0"/>
              <a:t>진행하는 프로젝트의 메인 화면 설계를 그려보자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사이트의 목적 및 사용자의 목적에 가장 중요하다고 생각되는 </a:t>
            </a:r>
            <a:r>
              <a:rPr lang="ko-KR" altLang="en-US" dirty="0" err="1"/>
              <a:t>콘텐츠</a:t>
            </a:r>
            <a:r>
              <a:rPr lang="en-US" altLang="ko-KR" dirty="0"/>
              <a:t>(</a:t>
            </a:r>
            <a:r>
              <a:rPr lang="ko-KR" altLang="en-US" dirty="0"/>
              <a:t>자주 사용하는 메뉴</a:t>
            </a:r>
            <a:r>
              <a:rPr lang="en-US" altLang="ko-KR" dirty="0"/>
              <a:t>)</a:t>
            </a:r>
            <a:r>
              <a:rPr lang="ko-KR" altLang="en-US" dirty="0"/>
              <a:t>와 그렇지 </a:t>
            </a:r>
            <a:r>
              <a:rPr lang="ko-KR" altLang="en-US" dirty="0" smtClean="0"/>
              <a:t>않은 </a:t>
            </a:r>
            <a:r>
              <a:rPr lang="ko-KR" altLang="en-US" dirty="0" err="1"/>
              <a:t>콘텐츠</a:t>
            </a:r>
            <a:r>
              <a:rPr lang="en-US" altLang="ko-KR" dirty="0"/>
              <a:t>(</a:t>
            </a:r>
            <a:r>
              <a:rPr lang="ko-KR" altLang="en-US" dirty="0"/>
              <a:t>자주 사용하지 않는 메뉴</a:t>
            </a:r>
            <a:r>
              <a:rPr lang="en-US" altLang="ko-KR" dirty="0"/>
              <a:t>)</a:t>
            </a:r>
            <a:r>
              <a:rPr lang="ko-KR" altLang="en-US" dirty="0"/>
              <a:t>로 구분해보자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서브 </a:t>
            </a:r>
            <a:r>
              <a:rPr lang="ko-KR" altLang="en-US" dirty="0"/>
              <a:t>페이지에서도 일관성 있게 나와야 하는 메뉴와 메인 페이지에서만 나오는 메뉴로 분리하여 </a:t>
            </a:r>
            <a:r>
              <a:rPr lang="ko-KR" altLang="en-US" dirty="0" err="1"/>
              <a:t>그리드</a:t>
            </a:r>
            <a:r>
              <a:rPr lang="ko-KR" altLang="en-US" dirty="0"/>
              <a:t> </a:t>
            </a:r>
            <a:r>
              <a:rPr lang="ko-KR" altLang="en-US" dirty="0" smtClean="0"/>
              <a:t>영역에 </a:t>
            </a:r>
            <a:r>
              <a:rPr lang="ko-KR" altLang="en-US" dirty="0"/>
              <a:t>정의해보자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err="1" smtClean="0"/>
              <a:t>그리드를</a:t>
            </a:r>
            <a:r>
              <a:rPr lang="ko-KR" altLang="en-US" dirty="0" smtClean="0"/>
              <a:t> </a:t>
            </a:r>
            <a:r>
              <a:rPr lang="ko-KR" altLang="en-US" dirty="0"/>
              <a:t>중심으로 핵심 </a:t>
            </a:r>
            <a:r>
              <a:rPr lang="ko-KR" altLang="en-US" dirty="0" err="1"/>
              <a:t>콘텐츠를</a:t>
            </a:r>
            <a:r>
              <a:rPr lang="ko-KR" altLang="en-US" dirty="0"/>
              <a:t> 배치한 후 나머지 </a:t>
            </a:r>
            <a:r>
              <a:rPr lang="ko-KR" altLang="en-US" dirty="0" err="1"/>
              <a:t>콘텐츠를</a:t>
            </a:r>
            <a:r>
              <a:rPr lang="ko-KR" altLang="en-US" dirty="0"/>
              <a:t> </a:t>
            </a:r>
            <a:r>
              <a:rPr lang="ko-KR" altLang="en-US" dirty="0" err="1"/>
              <a:t>레이아웃시켜보자</a:t>
            </a:r>
            <a:r>
              <a:rPr lang="en-US" altLang="ko-KR" dirty="0"/>
              <a:t>. </a:t>
            </a:r>
            <a:r>
              <a:rPr lang="ko-KR" altLang="en-US" dirty="0"/>
              <a:t>또한 시선이 많이 </a:t>
            </a:r>
            <a:r>
              <a:rPr lang="ko-KR" altLang="en-US" dirty="0" smtClean="0"/>
              <a:t>가야 하는 </a:t>
            </a:r>
            <a:r>
              <a:rPr lang="ko-KR" altLang="en-US" dirty="0"/>
              <a:t>메뉴와 마우스 클릭을 유도하는 메뉴로 분리하여 적절한 위치에 배치해보자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화면 </a:t>
            </a:r>
            <a:r>
              <a:rPr lang="ko-KR" altLang="en-US" dirty="0"/>
              <a:t>요소를 조직적으로 설계하자</a:t>
            </a:r>
            <a:r>
              <a:rPr lang="en-US" altLang="ko-KR" dirty="0"/>
              <a:t>(</a:t>
            </a:r>
            <a:r>
              <a:rPr lang="ko-KR" altLang="en-US" dirty="0" err="1"/>
              <a:t>그룹핑을</a:t>
            </a:r>
            <a:r>
              <a:rPr lang="ko-KR" altLang="en-US" dirty="0"/>
              <a:t> 시켜주자</a:t>
            </a:r>
            <a:r>
              <a:rPr lang="en-US" altLang="ko-KR" dirty="0"/>
              <a:t>).</a:t>
            </a:r>
          </a:p>
          <a:p>
            <a:pPr lvl="2"/>
            <a:r>
              <a:rPr lang="ko-KR" altLang="en-US" dirty="0" smtClean="0"/>
              <a:t>메인 </a:t>
            </a:r>
            <a:r>
              <a:rPr lang="ko-KR" altLang="en-US" dirty="0"/>
              <a:t>페이지와 일관성을 고려하여 </a:t>
            </a:r>
            <a:r>
              <a:rPr lang="ko-KR" altLang="en-US" dirty="0" err="1"/>
              <a:t>그리드를</a:t>
            </a:r>
            <a:r>
              <a:rPr lang="ko-KR" altLang="en-US" dirty="0"/>
              <a:t> 기준으로 서브 페이지 레이아웃을 마무리하자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r>
              <a:rPr lang="ko-KR" altLang="en-US" dirty="0" smtClean="0"/>
              <a:t>페이지 </a:t>
            </a:r>
            <a:r>
              <a:rPr lang="ko-KR" altLang="en-US" dirty="0"/>
              <a:t>레이아웃과 설계</a:t>
            </a:r>
          </a:p>
          <a:p>
            <a:r>
              <a:rPr lang="ko-KR" altLang="en-US" dirty="0" err="1" smtClean="0"/>
              <a:t>플로우차트와</a:t>
            </a:r>
            <a:r>
              <a:rPr lang="ko-KR" altLang="en-US" dirty="0" smtClean="0"/>
              <a:t> </a:t>
            </a:r>
            <a:r>
              <a:rPr lang="ko-KR" altLang="en-US" dirty="0"/>
              <a:t>스토리보드 작성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페이지 레이아웃과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페이지 레이아웃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페이지에서 </a:t>
            </a:r>
            <a:r>
              <a:rPr lang="ko-KR" altLang="en-US" dirty="0" err="1" smtClean="0"/>
              <a:t>콘텐츠가</a:t>
            </a:r>
            <a:r>
              <a:rPr lang="ko-KR" altLang="en-US" dirty="0" smtClean="0"/>
              <a:t> 배치되는 방식</a:t>
            </a:r>
            <a:endParaRPr lang="en-US" altLang="ko-KR" dirty="0" smtClean="0"/>
          </a:p>
          <a:p>
            <a:pPr lvl="2"/>
            <a:r>
              <a:rPr lang="ko-KR" altLang="en-US" dirty="0"/>
              <a:t>‘전형적인 페이지 레이아웃’은 </a:t>
            </a:r>
            <a:r>
              <a:rPr lang="ko-KR" altLang="en-US" dirty="0" err="1"/>
              <a:t>그리드가</a:t>
            </a:r>
            <a:r>
              <a:rPr lang="ko-KR" altLang="en-US" dirty="0"/>
              <a:t> 명확하고 페이지 간에 일관성이 뛰어나서 사용자가 웹 </a:t>
            </a:r>
            <a:r>
              <a:rPr lang="ko-KR" altLang="en-US" dirty="0" smtClean="0"/>
              <a:t>사이트에 </a:t>
            </a:r>
            <a:r>
              <a:rPr lang="ko-KR" altLang="en-US" dirty="0"/>
              <a:t>쉽게 적응하여 원하는 정보를 빠르게 찾을 수 있는 </a:t>
            </a:r>
            <a:r>
              <a:rPr lang="ko-KR" altLang="en-US" dirty="0" smtClean="0"/>
              <a:t>레이아웃임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‘전형적인 페이지 레이아웃’의 설계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/>
              <a:t>명확한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endParaRPr lang="ko-KR" altLang="en-US" dirty="0"/>
          </a:p>
          <a:p>
            <a:pPr lvl="3"/>
            <a:r>
              <a:rPr lang="ko-KR" altLang="en-US" dirty="0" smtClean="0"/>
              <a:t>웹 </a:t>
            </a:r>
            <a:r>
              <a:rPr lang="ko-KR" altLang="en-US" dirty="0"/>
              <a:t>사이트의 목적에 따라 가장 비중 있는 요소를 우선 배치</a:t>
            </a:r>
          </a:p>
          <a:p>
            <a:pPr lvl="3"/>
            <a:r>
              <a:rPr lang="ko-KR" altLang="en-US" dirty="0" err="1" smtClean="0"/>
              <a:t>그리드는</a:t>
            </a:r>
            <a:r>
              <a:rPr lang="ko-KR" altLang="en-US" dirty="0" smtClean="0"/>
              <a:t> </a:t>
            </a:r>
            <a:r>
              <a:rPr lang="ko-KR" altLang="en-US" dirty="0"/>
              <a:t>큰 </a:t>
            </a:r>
            <a:r>
              <a:rPr lang="ko-KR" altLang="en-US" dirty="0" err="1"/>
              <a:t>콘텐츠에서</a:t>
            </a:r>
            <a:r>
              <a:rPr lang="ko-KR" altLang="en-US" dirty="0"/>
              <a:t> 작은 </a:t>
            </a:r>
            <a:r>
              <a:rPr lang="ko-KR" altLang="en-US" dirty="0" err="1"/>
              <a:t>콘텐츠</a:t>
            </a:r>
            <a:r>
              <a:rPr lang="ko-KR" altLang="en-US" dirty="0"/>
              <a:t> 중심으로</a:t>
            </a:r>
          </a:p>
          <a:p>
            <a:pPr lvl="3"/>
            <a:r>
              <a:rPr lang="ko-KR" altLang="en-US" dirty="0" smtClean="0"/>
              <a:t>세부적인 </a:t>
            </a:r>
            <a:r>
              <a:rPr lang="ko-KR" altLang="en-US" dirty="0" err="1"/>
              <a:t>그리드는</a:t>
            </a:r>
            <a:r>
              <a:rPr lang="ko-KR" altLang="en-US" dirty="0"/>
              <a:t> 시선의 이동을 고려하여 자연스럽게</a:t>
            </a:r>
          </a:p>
          <a:p>
            <a:pPr lvl="3"/>
            <a:r>
              <a:rPr lang="ko-KR" altLang="en-US" dirty="0" smtClean="0"/>
              <a:t>메인 </a:t>
            </a:r>
            <a:r>
              <a:rPr lang="ko-KR" altLang="en-US" dirty="0"/>
              <a:t>페이지와 일관성 있는 서브 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3452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명확한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그룹핑</a:t>
            </a:r>
            <a:endParaRPr lang="en-US" altLang="ko-KR" dirty="0"/>
          </a:p>
          <a:p>
            <a:pPr lvl="2"/>
            <a:r>
              <a:rPr lang="ko-KR" altLang="en-US" dirty="0" smtClean="0"/>
              <a:t>가장 </a:t>
            </a:r>
            <a:r>
              <a:rPr lang="ko-KR" altLang="en-US" dirty="0"/>
              <a:t>상식적이고 일반적인 판단으로 </a:t>
            </a:r>
            <a:r>
              <a:rPr lang="ko-KR" altLang="en-US" dirty="0" err="1" smtClean="0"/>
              <a:t>그룹핑함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err="1" smtClean="0"/>
              <a:t>그룹핑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</a:t>
            </a:r>
            <a:r>
              <a:rPr lang="ko-KR" altLang="en-US" dirty="0"/>
              <a:t>사이트에서 공지 </a:t>
            </a:r>
            <a:r>
              <a:rPr lang="ko-KR" altLang="en-US" dirty="0" smtClean="0"/>
              <a:t>사항과 </a:t>
            </a:r>
            <a:r>
              <a:rPr lang="ko-KR" altLang="en-US" dirty="0"/>
              <a:t>뉴스는 비슷하게 분류하고</a:t>
            </a:r>
            <a:r>
              <a:rPr lang="en-US" altLang="ko-KR" dirty="0"/>
              <a:t>, </a:t>
            </a:r>
            <a:r>
              <a:rPr lang="ko-KR" altLang="en-US" dirty="0"/>
              <a:t>이벤트나 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이슈</a:t>
            </a:r>
            <a:r>
              <a:rPr lang="en-US" altLang="ko-KR" dirty="0"/>
              <a:t>, </a:t>
            </a:r>
            <a:r>
              <a:rPr lang="ko-KR" altLang="en-US" dirty="0"/>
              <a:t>이달의 인물 등과 같은 코너를 일반적으로 </a:t>
            </a:r>
            <a:r>
              <a:rPr lang="ko-KR" altLang="en-US" dirty="0" err="1" smtClean="0"/>
              <a:t>그룹핑할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</a:p>
          <a:p>
            <a:pPr lvl="4"/>
            <a:r>
              <a:rPr lang="en-US" altLang="ko-KR" dirty="0" smtClean="0"/>
              <a:t>‘</a:t>
            </a:r>
            <a:r>
              <a:rPr lang="ko-KR" altLang="en-US" dirty="0" smtClean="0"/>
              <a:t>공지사항</a:t>
            </a:r>
            <a:r>
              <a:rPr lang="ko-KR" altLang="en-US" dirty="0"/>
              <a:t>’과‘</a:t>
            </a:r>
            <a:r>
              <a:rPr lang="ko-KR" altLang="en-US" dirty="0" smtClean="0"/>
              <a:t>이달의 인물</a:t>
            </a:r>
            <a:r>
              <a:rPr lang="ko-KR" altLang="en-US" dirty="0"/>
              <a:t>’</a:t>
            </a:r>
            <a:r>
              <a:rPr lang="ko-KR" altLang="en-US" dirty="0" smtClean="0"/>
              <a:t>이 함께 묶여 있다면 어색함을 느끼게 될 것이다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11-1] </a:t>
            </a:r>
            <a:r>
              <a:rPr lang="ko-KR" altLang="en-US" dirty="0"/>
              <a:t>그룹핑이 쉽고 명확하게 되어 있는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</a:t>
            </a:r>
          </a:p>
          <a:p>
            <a:pPr lvl="4"/>
            <a:r>
              <a:rPr lang="ko-KR" altLang="en-US" dirty="0"/>
              <a:t>다양한 카테고리의 많은 정보가 한 페이지 내에 담겨 </a:t>
            </a:r>
            <a:r>
              <a:rPr lang="ko-KR" altLang="en-US" dirty="0" smtClean="0"/>
              <a:t>있어 복잡할 </a:t>
            </a:r>
            <a:r>
              <a:rPr lang="ko-KR" altLang="en-US" dirty="0"/>
              <a:t>수 있는 구조지만</a:t>
            </a:r>
            <a:r>
              <a:rPr lang="en-US" altLang="ko-KR" dirty="0"/>
              <a:t>, </a:t>
            </a:r>
            <a:r>
              <a:rPr lang="ko-KR" altLang="en-US" dirty="0"/>
              <a:t>효과적인 </a:t>
            </a:r>
            <a:r>
              <a:rPr lang="ko-KR" altLang="en-US" dirty="0" err="1"/>
              <a:t>그룹핑과</a:t>
            </a:r>
            <a:r>
              <a:rPr lang="ko-KR" altLang="en-US" dirty="0"/>
              <a:t> </a:t>
            </a:r>
            <a:r>
              <a:rPr lang="ko-KR" altLang="en-US" dirty="0" err="1"/>
              <a:t>레이블링을</a:t>
            </a:r>
            <a:r>
              <a:rPr lang="ko-KR" altLang="en-US" dirty="0"/>
              <a:t> </a:t>
            </a:r>
            <a:r>
              <a:rPr lang="ko-KR" altLang="en-US" dirty="0" smtClean="0"/>
              <a:t>통해 </a:t>
            </a:r>
            <a:r>
              <a:rPr lang="ko-KR" altLang="en-US" dirty="0"/>
              <a:t>원하는 </a:t>
            </a:r>
            <a:r>
              <a:rPr lang="ko-KR" altLang="en-US" dirty="0" err="1"/>
              <a:t>콘텐츠를</a:t>
            </a:r>
            <a:r>
              <a:rPr lang="ko-KR" altLang="en-US" dirty="0"/>
              <a:t> 쉽게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2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네이버</a:t>
            </a:r>
            <a:r>
              <a:rPr lang="en-US" altLang="ko-KR" dirty="0"/>
              <a:t>(www.naver.com)</a:t>
            </a:r>
          </a:p>
          <a:p>
            <a:pPr lvl="4"/>
            <a:r>
              <a:rPr lang="ko-KR" altLang="en-US" dirty="0"/>
              <a:t>뉴스의 경우 전체 중에서 가장 최신 뉴스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8</a:t>
            </a:r>
            <a:r>
              <a:rPr lang="ko-KR" altLang="en-US" dirty="0"/>
              <a:t>개를 보여주고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/>
              <a:t>뉴스로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바로 </a:t>
            </a:r>
            <a:r>
              <a:rPr lang="ko-KR" altLang="en-US" dirty="0"/>
              <a:t>갈 수 있도록 톱뉴스</a:t>
            </a:r>
            <a:r>
              <a:rPr lang="en-US" altLang="ko-KR" dirty="0"/>
              <a:t>, </a:t>
            </a:r>
            <a:r>
              <a:rPr lang="ko-KR" altLang="en-US" dirty="0"/>
              <a:t>정치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IT</a:t>
            </a:r>
            <a:r>
              <a:rPr lang="en-US" altLang="ko-KR" dirty="0"/>
              <a:t>/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국제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문화</a:t>
            </a:r>
            <a:r>
              <a:rPr lang="en-US" altLang="ko-KR" dirty="0"/>
              <a:t>/</a:t>
            </a:r>
            <a:r>
              <a:rPr lang="ko-KR" altLang="en-US" dirty="0"/>
              <a:t>연예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스페셜</a:t>
            </a:r>
            <a:r>
              <a:rPr lang="en-US" altLang="ko-KR" dirty="0"/>
              <a:t>, </a:t>
            </a:r>
            <a:r>
              <a:rPr lang="ko-KR" altLang="en-US" dirty="0"/>
              <a:t>지역 </a:t>
            </a:r>
            <a:r>
              <a:rPr lang="ko-KR" altLang="en-US" dirty="0" smtClean="0"/>
              <a:t>등으로 분류해놓았다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메인 </a:t>
            </a:r>
            <a:r>
              <a:rPr lang="ko-KR" altLang="en-US" dirty="0"/>
              <a:t>화면에 나오는 각각의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외곽선을 사용하여 </a:t>
            </a:r>
            <a:r>
              <a:rPr lang="ko-KR" altLang="en-US" dirty="0"/>
              <a:t>다른 </a:t>
            </a:r>
            <a:r>
              <a:rPr lang="ko-KR" altLang="en-US" dirty="0" err="1"/>
              <a:t>콘텐츠와</a:t>
            </a:r>
            <a:r>
              <a:rPr lang="ko-KR" altLang="en-US" dirty="0"/>
              <a:t> 쉽게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구분되며</a:t>
            </a:r>
            <a:r>
              <a:rPr lang="en-US" altLang="ko-KR" dirty="0"/>
              <a:t>, </a:t>
            </a:r>
            <a:r>
              <a:rPr lang="ko-KR" altLang="en-US" dirty="0"/>
              <a:t>명확하게 </a:t>
            </a:r>
            <a:r>
              <a:rPr lang="ko-KR" altLang="en-US" dirty="0" err="1"/>
              <a:t>그룹핑되어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C:\Users\Hiya\Desktop\Task\001_한빛_강의교안\ch11\ch11-0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8"/>
            <a:ext cx="3990248" cy="546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2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 smtClean="0"/>
              <a:t>사이트의 </a:t>
            </a:r>
            <a:r>
              <a:rPr lang="ko-KR" altLang="en-US" b="0" dirty="0"/>
              <a:t>목적에 따라 가장 비중 있는 요소를 우선 </a:t>
            </a:r>
            <a:r>
              <a:rPr lang="ko-KR" altLang="en-US" b="0" dirty="0" smtClean="0"/>
              <a:t>배치</a:t>
            </a:r>
            <a:endParaRPr lang="en-US" altLang="ko-KR" b="0" dirty="0" smtClean="0"/>
          </a:p>
          <a:p>
            <a:pPr lvl="3"/>
            <a:r>
              <a:rPr lang="ko-KR" altLang="en-US" dirty="0" smtClean="0"/>
              <a:t>중요한 것을 가장 </a:t>
            </a:r>
            <a:r>
              <a:rPr lang="ko-KR" altLang="en-US" dirty="0"/>
              <a:t>먼저 </a:t>
            </a:r>
            <a:r>
              <a:rPr lang="ko-KR" altLang="en-US" dirty="0" smtClean="0"/>
              <a:t>배치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분류해놓은 </a:t>
            </a:r>
            <a:r>
              <a:rPr lang="ko-KR" altLang="en-US" dirty="0" err="1"/>
              <a:t>콘텐츠</a:t>
            </a:r>
            <a:r>
              <a:rPr lang="ko-KR" altLang="en-US" dirty="0"/>
              <a:t> 중에서 우선적으로 부각시키고 싶은 요소를 가장 </a:t>
            </a:r>
            <a:r>
              <a:rPr lang="ko-KR" altLang="en-US" dirty="0" smtClean="0"/>
              <a:t>먼저 </a:t>
            </a:r>
            <a:r>
              <a:rPr lang="ko-KR" altLang="en-US" dirty="0"/>
              <a:t>생각해야 한다는 </a:t>
            </a:r>
            <a:r>
              <a:rPr lang="ko-KR" altLang="en-US" dirty="0" smtClean="0"/>
              <a:t>뜻임</a:t>
            </a:r>
            <a:r>
              <a:rPr lang="en-US" altLang="ko-KR" dirty="0" smtClean="0"/>
              <a:t>. </a:t>
            </a:r>
            <a:r>
              <a:rPr lang="ko-KR" altLang="en-US" dirty="0"/>
              <a:t>바로 웹 사이트의 주인공을 찾는 </a:t>
            </a:r>
            <a:r>
              <a:rPr lang="ko-KR" altLang="en-US" dirty="0" smtClean="0"/>
              <a:t>일임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 smtClean="0"/>
          </a:p>
          <a:p>
            <a:pPr lvl="3"/>
            <a:r>
              <a:rPr lang="ko-KR" altLang="en-US" dirty="0"/>
              <a:t>웹 사이트에서 가장 부각하려는 요소는 웹 기획자의 의도보다 클라이언트의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전략적인 </a:t>
            </a:r>
            <a:r>
              <a:rPr lang="ko-KR" altLang="en-US" dirty="0"/>
              <a:t>부분이거나 매출과 직접 관련되기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웹 사이트의 목적과 성격에 따라 핵심 </a:t>
            </a:r>
            <a:r>
              <a:rPr lang="ko-KR" altLang="en-US" dirty="0" smtClean="0"/>
              <a:t>요소가 다름</a:t>
            </a:r>
            <a:endParaRPr lang="en-US" altLang="ko-KR" dirty="0" smtClean="0"/>
          </a:p>
          <a:p>
            <a:pPr lvl="4"/>
            <a:r>
              <a:rPr lang="ko-KR" altLang="en-US" dirty="0"/>
              <a:t>쇼핑몰에서 가장 중요한 요소는 </a:t>
            </a:r>
            <a:r>
              <a:rPr lang="ko-KR" altLang="en-US" dirty="0" smtClean="0"/>
              <a:t>기획상품이나 </a:t>
            </a:r>
            <a:r>
              <a:rPr lang="ko-KR" altLang="en-US" dirty="0"/>
              <a:t>행사</a:t>
            </a:r>
            <a:r>
              <a:rPr lang="en-US" altLang="ko-KR" dirty="0"/>
              <a:t>, </a:t>
            </a:r>
            <a:r>
              <a:rPr lang="ko-KR" altLang="en-US" dirty="0"/>
              <a:t>이벤트가 </a:t>
            </a:r>
            <a:r>
              <a:rPr lang="ko-KR" altLang="en-US" dirty="0" smtClean="0"/>
              <a:t>가장 중요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뉴스 </a:t>
            </a:r>
            <a:r>
              <a:rPr lang="ko-KR" altLang="en-US" dirty="0"/>
              <a:t>사이트에서는 최신 뉴스가 </a:t>
            </a:r>
            <a:r>
              <a:rPr lang="ko-KR" altLang="en-US" dirty="0" smtClean="0"/>
              <a:t>가장 중요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콘텐츠</a:t>
            </a:r>
            <a:r>
              <a:rPr lang="ko-KR" altLang="en-US" dirty="0" smtClean="0"/>
              <a:t> 사이트에서는 </a:t>
            </a:r>
            <a:r>
              <a:rPr lang="ko-KR" altLang="en-US" dirty="0"/>
              <a:t>인기 있는 </a:t>
            </a:r>
            <a:r>
              <a:rPr lang="ko-KR" altLang="en-US" dirty="0" err="1"/>
              <a:t>콘텐츠나</a:t>
            </a:r>
            <a:r>
              <a:rPr lang="ko-KR" altLang="en-US" dirty="0"/>
              <a:t> 새로 올라온 </a:t>
            </a:r>
            <a:r>
              <a:rPr lang="ko-KR" altLang="en-US" dirty="0" err="1"/>
              <a:t>콘텐츠가</a:t>
            </a:r>
            <a:r>
              <a:rPr lang="ko-KR" altLang="en-US" dirty="0"/>
              <a:t> </a:t>
            </a:r>
            <a:r>
              <a:rPr lang="ko-KR" altLang="en-US" dirty="0" smtClean="0"/>
              <a:t>가장 중요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11-2] </a:t>
            </a:r>
            <a:r>
              <a:rPr lang="ko-KR" altLang="en-US" dirty="0"/>
              <a:t>쇼핑몰 사이트의 핵심 요소를 부각시킨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Hmall</a:t>
            </a:r>
            <a:r>
              <a:rPr lang="en-US" altLang="ko-KR" dirty="0"/>
              <a:t>(http://www.hmall.com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 smtClean="0"/>
              <a:t>스크롤하지</a:t>
            </a:r>
            <a:r>
              <a:rPr lang="ko-KR" altLang="en-US" dirty="0" smtClean="0"/>
              <a:t> </a:t>
            </a:r>
            <a:r>
              <a:rPr lang="ko-KR" altLang="en-US" dirty="0"/>
              <a:t>않고 볼 수 있는 상단 공간에 가장 </a:t>
            </a:r>
            <a:r>
              <a:rPr lang="ko-KR" altLang="en-US" dirty="0" smtClean="0"/>
              <a:t>중요한 </a:t>
            </a:r>
            <a:r>
              <a:rPr lang="ko-KR" altLang="en-US" dirty="0"/>
              <a:t>요소를 최대한 효과적으로 </a:t>
            </a:r>
            <a:r>
              <a:rPr lang="ko-KR" altLang="en-US" dirty="0" smtClean="0"/>
              <a:t>배치하였다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가운데의 </a:t>
            </a:r>
            <a:r>
              <a:rPr lang="ko-KR" altLang="en-US" dirty="0"/>
              <a:t>큰 영역에 가장 비중이 높은 여러 가지 </a:t>
            </a:r>
            <a:r>
              <a:rPr lang="ko-KR" altLang="en-US" dirty="0" smtClean="0"/>
              <a:t>이벤트를 </a:t>
            </a:r>
            <a:r>
              <a:rPr lang="ko-KR" altLang="en-US" dirty="0"/>
              <a:t>번갈아 보여주고</a:t>
            </a:r>
            <a:r>
              <a:rPr lang="en-US" altLang="ko-KR" dirty="0"/>
              <a:t>, </a:t>
            </a:r>
            <a:r>
              <a:rPr lang="ko-KR" altLang="en-US" dirty="0"/>
              <a:t>다음 단에는 중요 기획 </a:t>
            </a:r>
            <a:r>
              <a:rPr lang="ko-KR" altLang="en-US" dirty="0" smtClean="0"/>
              <a:t>상품과 </a:t>
            </a:r>
            <a:r>
              <a:rPr lang="ko-KR" altLang="en-US" dirty="0" err="1" smtClean="0"/>
              <a:t>트랜</a:t>
            </a:r>
            <a:r>
              <a:rPr lang="ko-KR" altLang="en-US" dirty="0" err="1"/>
              <a:t>드</a:t>
            </a:r>
            <a:r>
              <a:rPr lang="ko-KR" altLang="en-US" dirty="0"/>
              <a:t> 상품을 </a:t>
            </a:r>
            <a:r>
              <a:rPr lang="ko-KR" altLang="en-US" dirty="0" smtClean="0"/>
              <a:t>전시하였다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Hiya\Desktop\Task\001_한빛_강의교안\ch11\ch11-0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16101"/>
            <a:ext cx="3031925" cy="35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페이지 레이아웃과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11-3] </a:t>
            </a:r>
            <a:r>
              <a:rPr lang="ko-KR" altLang="en-US" dirty="0" smtClean="0"/>
              <a:t>핵심 요소를 부각시킨 신문사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중앙일보</a:t>
            </a:r>
            <a:r>
              <a:rPr lang="en-US" altLang="ko-KR" dirty="0" smtClean="0"/>
              <a:t>, </a:t>
            </a:r>
            <a:r>
              <a:rPr lang="en-US" altLang="ko-KR" dirty="0"/>
              <a:t>Joins msn(http://www.joinsmsn.com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/>
              <a:t>joinsmsn.com</a:t>
            </a:r>
            <a:r>
              <a:rPr lang="ko-KR" altLang="en-US" dirty="0"/>
              <a:t>의 경우 중앙일보에서 서비스하고 있는 섹션과 </a:t>
            </a:r>
            <a:r>
              <a:rPr lang="en-US" altLang="ko-KR" dirty="0"/>
              <a:t>Joins</a:t>
            </a:r>
            <a:r>
              <a:rPr lang="ko-KR" altLang="en-US" dirty="0" smtClean="0"/>
              <a:t>에서 서비스하고 </a:t>
            </a:r>
            <a:r>
              <a:rPr lang="ko-KR" altLang="en-US" dirty="0"/>
              <a:t>있는 섹션으로 크게 구분할 수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각 </a:t>
            </a:r>
            <a:r>
              <a:rPr lang="ko-KR" altLang="en-US" dirty="0"/>
              <a:t>섹션의 메인 왼쪽 상단은 </a:t>
            </a:r>
            <a:r>
              <a:rPr lang="ko-KR" altLang="en-US" dirty="0" err="1"/>
              <a:t>섹션별</a:t>
            </a:r>
            <a:r>
              <a:rPr lang="ko-KR" altLang="en-US" dirty="0"/>
              <a:t> 최신 뉴스를 강조해서 </a:t>
            </a:r>
            <a:r>
              <a:rPr lang="ko-KR" altLang="en-US" dirty="0" smtClean="0"/>
              <a:t>구성하고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최신 뉴스 영역을 우선적으로 배치하고 강조했기 때문에 가장 먼저 시선이 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34952" y="3140968"/>
            <a:ext cx="3884747" cy="2332095"/>
            <a:chOff x="834952" y="3140968"/>
            <a:chExt cx="3884747" cy="2332095"/>
          </a:xfrm>
        </p:grpSpPr>
        <p:pic>
          <p:nvPicPr>
            <p:cNvPr id="3074" name="Picture 2" descr="C:\Users\Hiya\Desktop\Task\001_한빛_강의교안\ch11\ch11-0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952" y="3140968"/>
              <a:ext cx="3884747" cy="202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34952" y="5165286"/>
              <a:ext cx="3884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11-3] </a:t>
              </a:r>
              <a:r>
                <a:rPr lang="ko-KR" altLang="en-US" sz="1400" dirty="0"/>
                <a:t>중앙일보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07731" y="3140968"/>
            <a:ext cx="3884749" cy="2332095"/>
            <a:chOff x="5007731" y="3140968"/>
            <a:chExt cx="3884749" cy="2332095"/>
          </a:xfrm>
        </p:grpSpPr>
        <p:pic>
          <p:nvPicPr>
            <p:cNvPr id="3075" name="Picture 3" descr="C:\Users\Hiya\Desktop\Task\001_한빛_강의교안\ch11\ch11-05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731" y="3140968"/>
              <a:ext cx="3884749" cy="2024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007733" y="5165286"/>
              <a:ext cx="3884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11-5] </a:t>
              </a:r>
              <a:r>
                <a:rPr lang="ko-KR" altLang="en-US" sz="1400" dirty="0" err="1"/>
                <a:t>조인스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이슈링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7760</TotalTime>
  <Words>1499</Words>
  <Application>Microsoft Office PowerPoint</Application>
  <PresentationFormat>화면 슬라이드 쇼(4:3)</PresentationFormat>
  <Paragraphs>195</Paragraphs>
  <Slides>28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한빛마스터</vt:lpstr>
      <vt:lpstr>웹 디자인 레이아웃</vt:lpstr>
      <vt:lpstr>PowerPoint 프레젠테이션</vt:lpstr>
      <vt:lpstr>목 차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01 페이지 레이아웃과 설계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02 플로우차트와 스토리보드 작성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515</cp:revision>
  <dcterms:created xsi:type="dcterms:W3CDTF">1601-01-01T00:00:00Z</dcterms:created>
  <dcterms:modified xsi:type="dcterms:W3CDTF">2012-03-04T21:09:08Z</dcterms:modified>
</cp:coreProperties>
</file>